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42"/>
  </p:notesMasterIdLst>
  <p:sldIdLst>
    <p:sldId id="299" r:id="rId2"/>
    <p:sldId id="347" r:id="rId3"/>
    <p:sldId id="320" r:id="rId4"/>
    <p:sldId id="309" r:id="rId5"/>
    <p:sldId id="328" r:id="rId6"/>
    <p:sldId id="321" r:id="rId7"/>
    <p:sldId id="323" r:id="rId8"/>
    <p:sldId id="335" r:id="rId9"/>
    <p:sldId id="336" r:id="rId10"/>
    <p:sldId id="345" r:id="rId11"/>
    <p:sldId id="337" r:id="rId12"/>
    <p:sldId id="324" r:id="rId13"/>
    <p:sldId id="338" r:id="rId14"/>
    <p:sldId id="326" r:id="rId15"/>
    <p:sldId id="339" r:id="rId16"/>
    <p:sldId id="325" r:id="rId17"/>
    <p:sldId id="346" r:id="rId18"/>
    <p:sldId id="297" r:id="rId19"/>
    <p:sldId id="298" r:id="rId20"/>
    <p:sldId id="327" r:id="rId21"/>
    <p:sldId id="341" r:id="rId22"/>
    <p:sldId id="312" r:id="rId23"/>
    <p:sldId id="317" r:id="rId24"/>
    <p:sldId id="313" r:id="rId25"/>
    <p:sldId id="315" r:id="rId26"/>
    <p:sldId id="316" r:id="rId27"/>
    <p:sldId id="288" r:id="rId28"/>
    <p:sldId id="289" r:id="rId29"/>
    <p:sldId id="290" r:id="rId30"/>
    <p:sldId id="303" r:id="rId31"/>
    <p:sldId id="318" r:id="rId32"/>
    <p:sldId id="319" r:id="rId33"/>
    <p:sldId id="275" r:id="rId34"/>
    <p:sldId id="281" r:id="rId35"/>
    <p:sldId id="311" r:id="rId36"/>
    <p:sldId id="340" r:id="rId37"/>
    <p:sldId id="310" r:id="rId38"/>
    <p:sldId id="343" r:id="rId39"/>
    <p:sldId id="344" r:id="rId40"/>
    <p:sldId id="342" r:id="rId4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0832" autoAdjust="0"/>
  </p:normalViewPr>
  <p:slideViewPr>
    <p:cSldViewPr>
      <p:cViewPr varScale="1">
        <p:scale>
          <a:sx n="74" d="100"/>
          <a:sy n="74" d="100"/>
        </p:scale>
        <p:origin x="409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94" d="100"/>
        <a:sy n="94" d="100"/>
      </p:scale>
      <p:origin x="0" y="-1392"/>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12</a:t>
            </a:fld>
            <a:endParaRPr lang="en-AU"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13</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14</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15</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a:extLst>
              <a:ext uri="{FF2B5EF4-FFF2-40B4-BE49-F238E27FC236}">
                <a16:creationId xmlns:a16="http://schemas.microsoft.com/office/drawing/2014/main" id="{7D8255ED-70C2-46A3-8F4E-A0FD2E5419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558530FC-CD48-4C67-9C7D-1FEE4602AB7F}" type="slidenum">
              <a:rPr lang="en-AU" altLang="it-IT"/>
              <a:pPr eaLnBrk="1" hangingPunct="1">
                <a:spcBef>
                  <a:spcPct val="0"/>
                </a:spcBef>
              </a:pPr>
              <a:t>18</a:t>
            </a:fld>
            <a:endParaRPr lang="en-AU" altLang="it-IT"/>
          </a:p>
        </p:txBody>
      </p:sp>
      <p:sp>
        <p:nvSpPr>
          <p:cNvPr id="53251" name="Rectangle 2">
            <a:extLst>
              <a:ext uri="{FF2B5EF4-FFF2-40B4-BE49-F238E27FC236}">
                <a16:creationId xmlns:a16="http://schemas.microsoft.com/office/drawing/2014/main" id="{528C2763-09A7-4DC1-BD68-56F519F1188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FB09C04F-BFF6-4AD9-AC3B-1451C625A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5CF9FBFA-9C94-450D-827A-AB13EE3D8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A9B1E80-D80A-448F-B20F-D026B9B64C93}" type="slidenum">
              <a:rPr lang="en-AU" altLang="it-IT"/>
              <a:pPr eaLnBrk="1" hangingPunct="1">
                <a:spcBef>
                  <a:spcPct val="0"/>
                </a:spcBef>
              </a:pPr>
              <a:t>19</a:t>
            </a:fld>
            <a:endParaRPr lang="en-AU" altLang="it-IT"/>
          </a:p>
        </p:txBody>
      </p:sp>
      <p:sp>
        <p:nvSpPr>
          <p:cNvPr id="54275" name="Rectangle 2">
            <a:extLst>
              <a:ext uri="{FF2B5EF4-FFF2-40B4-BE49-F238E27FC236}">
                <a16:creationId xmlns:a16="http://schemas.microsoft.com/office/drawing/2014/main" id="{3D2C93E2-D881-4BD0-AC34-D51D3E20549B}"/>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6A78A2D-D155-423B-94E9-AD8947E88CAA}"/>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12.5 illustrates the overall operation of HMAC:</a:t>
            </a:r>
          </a:p>
          <a:p>
            <a:pPr lvl="1" eaLnBrk="1" hangingPunct="1"/>
            <a:r>
              <a:rPr lang="en-AU" altLang="it-IT">
                <a:latin typeface="Courier New" panose="02070309020205020404" pitchFamily="49" charset="0"/>
              </a:rPr>
              <a:t>HMAC</a:t>
            </a:r>
            <a:r>
              <a:rPr lang="en-AU" altLang="it-IT" baseline="-25000">
                <a:latin typeface="Courier New" panose="02070309020205020404" pitchFamily="49" charset="0"/>
              </a:rPr>
              <a:t>K</a:t>
            </a:r>
            <a:r>
              <a:rPr lang="en-AU" altLang="it-IT">
                <a:latin typeface="Courier New" panose="02070309020205020404" pitchFamily="49" charset="0"/>
              </a:rPr>
              <a:t> = Hash[(K</a:t>
            </a:r>
            <a:r>
              <a:rPr lang="en-AU" altLang="it-IT" baseline="30000">
                <a:latin typeface="Courier New" panose="02070309020205020404" pitchFamily="49" charset="0"/>
              </a:rPr>
              <a:t>+</a:t>
            </a:r>
            <a:r>
              <a:rPr lang="en-AU" altLang="it-IT">
                <a:latin typeface="Courier New" panose="02070309020205020404" pitchFamily="49" charset="0"/>
              </a:rPr>
              <a:t> XOR opad) || Hash[(K</a:t>
            </a:r>
            <a:r>
              <a:rPr lang="en-AU" altLang="it-IT" baseline="30000">
                <a:latin typeface="Courier New" panose="02070309020205020404" pitchFamily="49" charset="0"/>
              </a:rPr>
              <a:t>+</a:t>
            </a:r>
            <a:r>
              <a:rPr lang="en-AU" altLang="it-IT">
                <a:latin typeface="Courier New" panose="02070309020205020404" pitchFamily="49" charset="0"/>
              </a:rPr>
              <a:t> XOR ipad) || M)]</a:t>
            </a:r>
          </a:p>
          <a:p>
            <a:pPr lvl="1" eaLnBrk="1" hangingPunct="1"/>
            <a:r>
              <a:rPr lang="en-AU" altLang="it-IT">
                <a:latin typeface="Arial" panose="020B0604020202020204" pitchFamily="34" charset="0"/>
                <a:cs typeface="Arial" panose="020B0604020202020204" pitchFamily="34" charset="0"/>
              </a:rPr>
              <a:t>where:</a:t>
            </a:r>
          </a:p>
          <a:p>
            <a:pPr lvl="1" eaLnBrk="1" hangingPunct="1"/>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is</a:t>
            </a:r>
            <a:r>
              <a:rPr lang="en-US" altLang="it-IT">
                <a:latin typeface="Arial" panose="020B0604020202020204" pitchFamily="34" charset="0"/>
              </a:rPr>
              <a:t> K padded with zeros on the left so that the result is b bits in length</a:t>
            </a:r>
          </a:p>
          <a:p>
            <a:pPr lvl="1" eaLnBrk="1" hangingPunct="1"/>
            <a:r>
              <a:rPr lang="en-US" altLang="it-IT">
                <a:latin typeface="Arial" panose="020B0604020202020204" pitchFamily="34" charset="0"/>
              </a:rPr>
              <a:t>ipad is a pad value of 36 hex repeated to fill block</a:t>
            </a:r>
          </a:p>
          <a:p>
            <a:pPr lvl="1" eaLnBrk="1" hangingPunct="1"/>
            <a:r>
              <a:rPr lang="en-US" altLang="it-IT">
                <a:latin typeface="Arial" panose="020B0604020202020204" pitchFamily="34" charset="0"/>
              </a:rPr>
              <a:t>opad is a pad value of 5C hex repeated to fill block</a:t>
            </a:r>
          </a:p>
          <a:p>
            <a:pPr lvl="1" eaLnBrk="1" hangingPunct="1"/>
            <a:r>
              <a:rPr lang="en-US" altLang="it-IT">
                <a:latin typeface="Arial" panose="020B0604020202020204" pitchFamily="34" charset="0"/>
              </a:rPr>
              <a:t>M is the message input to HMAC (including the padding specified in the embedded hash function)</a:t>
            </a:r>
          </a:p>
          <a:p>
            <a:pPr lvl="1" eaLnBrk="1" hangingPunct="1"/>
            <a:r>
              <a:rPr lang="en-US" altLang="it-IT">
                <a:latin typeface="Arial" panose="020B0604020202020204" pitchFamily="34" charset="0"/>
              </a:rPr>
              <a:t>Note that the XOR with ipad results in flipping one-half of the bits of </a:t>
            </a:r>
            <a:r>
              <a:rPr lang="en-US" altLang="it-IT" i="1">
                <a:latin typeface="Arial" panose="020B0604020202020204" pitchFamily="34" charset="0"/>
              </a:rPr>
              <a:t>K. </a:t>
            </a:r>
            <a:r>
              <a:rPr lang="en-US" altLang="it-IT">
                <a:latin typeface="Arial" panose="020B0604020202020204" pitchFamily="34" charset="0"/>
              </a:rPr>
              <a:t>Similarly, the XOR with opad results in flipping one-half of the bits of K, but a different set of bits. In effect, pseudorandomly generated two keys from K. HMAC should execute in approximately the same time as the embedded hash function for long messages. HMAC adds three executions of the hash compression function (for </a:t>
            </a:r>
            <a:r>
              <a:rPr lang="en-US" altLang="it-IT" i="1">
                <a:latin typeface="Arial" panose="020B0604020202020204" pitchFamily="34" charset="0"/>
              </a:rPr>
              <a:t>Si, So</a:t>
            </a:r>
            <a:r>
              <a:rPr lang="en-US" altLang="it-IT">
                <a:latin typeface="Arial" panose="020B0604020202020204" pitchFamily="34" charset="0"/>
              </a:rPr>
              <a:t>, and the block produced from the inner hash). A more efficient implementation is possible by precomputing the internal hash function on (</a:t>
            </a:r>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XOR opad) and (K</a:t>
            </a:r>
            <a:r>
              <a:rPr lang="en-AU" altLang="it-IT" baseline="30000">
                <a:latin typeface="Courier New" panose="02070309020205020404" pitchFamily="49" charset="0"/>
              </a:rPr>
              <a:t>+</a:t>
            </a:r>
            <a:r>
              <a:rPr lang="en-AU" altLang="it-IT">
                <a:latin typeface="Courier New" panose="02070309020205020404" pitchFamily="49" charset="0"/>
              </a:rPr>
              <a:t> XOR ipad</a:t>
            </a:r>
            <a:r>
              <a:rPr lang="en-AU" altLang="it-IT">
                <a:latin typeface="Arial" panose="020B0604020202020204" pitchFamily="34" charset="0"/>
                <a:cs typeface="Arial" panose="020B0604020202020204" pitchFamily="34" charset="0"/>
              </a:rPr>
              <a:t>) and inserting the results into the hash processing at start &amp; end. </a:t>
            </a:r>
            <a:r>
              <a:rPr lang="en-US" altLang="it-IT">
                <a:latin typeface="Arial" panose="020B0604020202020204" pitchFamily="34" charset="0"/>
              </a:rPr>
              <a:t>With this implementation, only one additional instance of the compression function is added to the processing normally produced by the hash function. This is especially worthwhile if most of the messages for which a MAC is computed are short.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24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25</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26</a:t>
            </a:fld>
            <a:endParaRPr lang="en-AU" dirty="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27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3</a:t>
            </a:fld>
            <a:endParaRPr lang="en-AU"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28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29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30</a:t>
            </a:fld>
            <a:endParaRPr lang="en-AU"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33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34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35</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36</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37</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38</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39</a:t>
            </a:fld>
            <a:endParaRPr lang="en-AU" dirty="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4</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5</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6</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7</a:t>
            </a:fld>
            <a:endParaRPr lang="en-AU" dirty="0">
              <a:latin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8</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9</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11</a:t>
            </a:fld>
            <a:endParaRPr lang="en-AU" dirty="0">
              <a:latin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 (can find collisions easily nowadays)</a:t>
            </a:r>
          </a:p>
          <a:p>
            <a:r>
              <a:rPr lang="en-US" dirty="0"/>
              <a:t>SHA1 (same as above)</a:t>
            </a:r>
          </a:p>
          <a:p>
            <a:r>
              <a:rPr lang="en-US" dirty="0"/>
              <a:t>SHA2: SHA-256, SHA-512 </a:t>
            </a:r>
          </a:p>
          <a:p>
            <a:r>
              <a:rPr lang="en-US" dirty="0"/>
              <a:t>SHA3</a:t>
            </a:r>
          </a:p>
          <a:p>
            <a:r>
              <a:rPr lang="en-AU" altLang="it-IT" sz="3200" dirty="0">
                <a:ea typeface="MS PGothic" panose="020B0600070205080204" pitchFamily="34" charset="-128"/>
              </a:rPr>
              <a:t>RIPEMD-160 (Bitcoin uses this)</a:t>
            </a:r>
          </a:p>
          <a:p>
            <a:r>
              <a:rPr lang="en-AU" altLang="it-IT" sz="3200" dirty="0">
                <a:ea typeface="MS PGothic" panose="020B0600070205080204" pitchFamily="34" charset="-128"/>
              </a:rPr>
              <a:t>Whirlpool (loosely based on AES)</a:t>
            </a:r>
          </a:p>
          <a:p>
            <a:r>
              <a:rPr lang="en-AU" dirty="0">
                <a:ea typeface="MS PGothic" panose="020B0600070205080204" pitchFamily="34" charset="-128"/>
              </a:rPr>
              <a:t>GOST</a:t>
            </a:r>
            <a:endParaRPr lang="en-US" dirty="0"/>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name="Document" r:id="rId3" imgW="5943600" imgH="8089900" progId="Word.Document.12">
                  <p:embed/>
                </p:oleObj>
              </mc:Choice>
              <mc:Fallback>
                <p:oleObj name="Document" r:id="rId3" imgW="5943600" imgH="8089900" progId="Word.Document.12">
                  <p:embed/>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 </a:t>
            </a:r>
            <a:r>
              <a:rPr lang="en-US" dirty="0"/>
              <a:t>but its hash only</a:t>
            </a:r>
            <a:endParaRPr lang="it-IT"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to </a:t>
            </a:r>
            <a:r>
              <a:rPr lang="it-IT" dirty="0" err="1"/>
              <a:t>length</a:t>
            </a:r>
            <a:r>
              <a:rPr lang="it-IT" dirty="0"/>
              <a:t> extension  </a:t>
            </a:r>
            <a:r>
              <a:rPr lang="it-IT" dirty="0" err="1"/>
              <a:t>attacks</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7954203B-237E-4BAE-A55B-780AB5B2FB44}"/>
              </a:ext>
            </a:extLst>
          </p:cNvPr>
          <p:cNvSpPr>
            <a:spLocks noGrp="1"/>
          </p:cNvSpPr>
          <p:nvPr>
            <p:ph type="title"/>
          </p:nvPr>
        </p:nvSpPr>
        <p:spPr/>
        <p:txBody>
          <a:bodyPr/>
          <a:lstStyle/>
          <a:p>
            <a:r>
              <a:rPr lang="it-IT" altLang="it-IT"/>
              <a:t>Length Extension Attacks</a:t>
            </a:r>
          </a:p>
        </p:txBody>
      </p:sp>
      <p:sp>
        <p:nvSpPr>
          <p:cNvPr id="18435" name="Segnaposto contenuto 2">
            <a:extLst>
              <a:ext uri="{FF2B5EF4-FFF2-40B4-BE49-F238E27FC236}">
                <a16:creationId xmlns:a16="http://schemas.microsoft.com/office/drawing/2014/main" id="{4101978E-2691-47AA-99B9-23E19BD0D8F6}"/>
              </a:ext>
            </a:extLst>
          </p:cNvPr>
          <p:cNvSpPr>
            <a:spLocks noGrp="1"/>
          </p:cNvSpPr>
          <p:nvPr>
            <p:ph idx="1"/>
          </p:nvPr>
        </p:nvSpPr>
        <p:spPr/>
        <p:txBody>
          <a:bodyPr/>
          <a:lstStyle/>
          <a:p>
            <a:r>
              <a:rPr lang="it-IT" altLang="it-IT" dirty="0" err="1"/>
              <a:t>Nested</a:t>
            </a:r>
            <a:r>
              <a:rPr lang="it-IT" altLang="it-IT" dirty="0"/>
              <a:t> </a:t>
            </a:r>
            <a:r>
              <a:rPr lang="it-IT" altLang="it-IT" dirty="0" err="1"/>
              <a:t>Hashing</a:t>
            </a:r>
            <a:r>
              <a:rPr lang="it-IT" altLang="it-IT" dirty="0"/>
              <a:t> </a:t>
            </a:r>
            <a:r>
              <a:rPr lang="it-IT" altLang="it-IT" dirty="0" err="1"/>
              <a:t>is</a:t>
            </a:r>
            <a:r>
              <a:rPr lang="it-IT" altLang="it-IT" dirty="0"/>
              <a:t> </a:t>
            </a:r>
            <a:r>
              <a:rPr lang="it-IT" altLang="it-IT" dirty="0" err="1"/>
              <a:t>necessary</a:t>
            </a:r>
            <a:r>
              <a:rPr lang="it-IT" altLang="it-IT" dirty="0"/>
              <a:t> for </a:t>
            </a:r>
            <a:r>
              <a:rPr lang="it-IT" altLang="it-IT" dirty="0" err="1"/>
              <a:t>many</a:t>
            </a:r>
            <a:r>
              <a:rPr lang="it-IT" altLang="it-IT" dirty="0"/>
              <a:t> hash </a:t>
            </a:r>
            <a:r>
              <a:rPr lang="it-IT" altLang="it-IT" dirty="0" err="1"/>
              <a:t>formulas</a:t>
            </a:r>
            <a:endParaRPr lang="it-IT" altLang="it-IT" dirty="0"/>
          </a:p>
          <a:p>
            <a:r>
              <a:rPr lang="it-IT" altLang="it-IT" dirty="0"/>
              <a:t>SHA-1(K || M || F) = </a:t>
            </a:r>
            <a:r>
              <a:rPr lang="it-IT" altLang="it-IT" dirty="0" err="1"/>
              <a:t>EasyFunction</a:t>
            </a:r>
            <a:r>
              <a:rPr lang="it-IT" altLang="it-IT" dirty="0"/>
              <a:t>(SHA-1(K||M), F) </a:t>
            </a:r>
          </a:p>
          <a:p>
            <a:pPr lvl="1"/>
            <a:endParaRPr lang="it-IT" alt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9DAAF1E-D878-4581-A795-785C1C139F27}"/>
              </a:ext>
            </a:extLst>
          </p:cNvPr>
          <p:cNvSpPr>
            <a:spLocks noGrp="1" noChangeArrowheads="1"/>
          </p:cNvSpPr>
          <p:nvPr>
            <p:ph type="title"/>
          </p:nvPr>
        </p:nvSpPr>
        <p:spPr/>
        <p:txBody>
          <a:bodyPr/>
          <a:lstStyle/>
          <a:p>
            <a:r>
              <a:rPr lang="en-US" altLang="it-IT">
                <a:ea typeface="MS PGothic" panose="020B0600070205080204" pitchFamily="34" charset="-128"/>
              </a:rPr>
              <a:t>HMAC</a:t>
            </a:r>
            <a:endParaRPr lang="en-AU" altLang="it-IT">
              <a:ea typeface="MS PGothic" panose="020B0600070205080204" pitchFamily="34" charset="-128"/>
            </a:endParaRPr>
          </a:p>
        </p:txBody>
      </p:sp>
      <p:sp>
        <p:nvSpPr>
          <p:cNvPr id="17411" name="Rectangle 3">
            <a:extLst>
              <a:ext uri="{FF2B5EF4-FFF2-40B4-BE49-F238E27FC236}">
                <a16:creationId xmlns:a16="http://schemas.microsoft.com/office/drawing/2014/main" id="{1D04116C-C8CE-4579-975D-021CCB851F11}"/>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specified as Internet standard RFC2104 </a:t>
            </a:r>
          </a:p>
          <a:p>
            <a:pPr>
              <a:lnSpc>
                <a:spcPct val="90000"/>
              </a:lnSpc>
            </a:pPr>
            <a:r>
              <a:rPr lang="en-AU" altLang="it-IT" sz="2800" dirty="0">
                <a:ea typeface="MS PGothic" panose="020B0600070205080204" pitchFamily="34" charset="-128"/>
              </a:rPr>
              <a:t>uses hash function on the message:</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HMAC</a:t>
            </a:r>
            <a:r>
              <a:rPr lang="en-AU" altLang="it-IT" sz="2400" baseline="-25000" dirty="0">
                <a:latin typeface="Courier New" panose="02070309020205020404" pitchFamily="49" charset="0"/>
                <a:ea typeface="MS PGothic" panose="020B0600070205080204" pitchFamily="34" charset="-128"/>
              </a:rPr>
              <a:t>K</a:t>
            </a:r>
            <a:r>
              <a:rPr lang="en-AU" altLang="it-IT" sz="2400" dirty="0">
                <a:latin typeface="Courier New" panose="02070309020205020404" pitchFamily="49" charset="0"/>
                <a:ea typeface="MS PGothic" panose="020B0600070205080204" pitchFamily="34" charset="-128"/>
              </a:rPr>
              <a:t>(M)= Hash[(K</a:t>
            </a:r>
            <a:r>
              <a:rPr lang="en-AU" altLang="it-IT" sz="2400" baseline="30000" dirty="0">
                <a:latin typeface="Courier New" panose="02070309020205020404" pitchFamily="49" charset="0"/>
                <a:ea typeface="MS PGothic" panose="020B0600070205080204" pitchFamily="34" charset="-128"/>
              </a:rPr>
              <a:t>+</a:t>
            </a:r>
            <a:r>
              <a:rPr lang="en-AU" altLang="it-IT" sz="2400" dirty="0">
                <a:latin typeface="Courier New" panose="02070309020205020404" pitchFamily="49" charset="0"/>
                <a:ea typeface="MS PGothic" panose="020B0600070205080204" pitchFamily="34" charset="-128"/>
              </a:rPr>
              <a:t> XOR </a:t>
            </a:r>
            <a:r>
              <a:rPr lang="en-AU" altLang="it-IT" sz="2400" dirty="0" err="1">
                <a:latin typeface="Courier New" panose="02070309020205020404" pitchFamily="49" charset="0"/>
                <a:ea typeface="MS PGothic" panose="020B0600070205080204" pitchFamily="34" charset="-128"/>
              </a:rPr>
              <a:t>opad</a:t>
            </a:r>
            <a:r>
              <a:rPr lang="en-AU" altLang="it-IT" sz="2400" dirty="0">
                <a:latin typeface="Courier New" panose="02070309020205020404" pitchFamily="49" charset="0"/>
                <a:ea typeface="MS PGothic" panose="020B0600070205080204" pitchFamily="34" charset="-128"/>
              </a:rPr>
              <a:t>) ||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Hash[(K</a:t>
            </a:r>
            <a:r>
              <a:rPr lang="en-AU" altLang="it-IT" sz="2400" baseline="30000" dirty="0">
                <a:latin typeface="Courier New" panose="02070309020205020404" pitchFamily="49" charset="0"/>
                <a:ea typeface="MS PGothic" panose="020B0600070205080204" pitchFamily="34" charset="-128"/>
              </a:rPr>
              <a:t>+</a:t>
            </a:r>
            <a:r>
              <a:rPr lang="en-AU" altLang="it-IT" sz="2400" dirty="0">
                <a:latin typeface="Courier New" panose="02070309020205020404" pitchFamily="49" charset="0"/>
                <a:ea typeface="MS PGothic" panose="020B0600070205080204" pitchFamily="34" charset="-128"/>
              </a:rPr>
              <a:t> XOR </a:t>
            </a:r>
            <a:r>
              <a:rPr lang="en-AU" altLang="it-IT" sz="2400" dirty="0" err="1">
                <a:latin typeface="Courier New" panose="02070309020205020404" pitchFamily="49" charset="0"/>
                <a:ea typeface="MS PGothic" panose="020B0600070205080204" pitchFamily="34" charset="-128"/>
              </a:rPr>
              <a:t>ipad</a:t>
            </a:r>
            <a:r>
              <a:rPr lang="en-AU" altLang="it-IT" sz="2400" dirty="0">
                <a:latin typeface="Courier New" panose="02070309020205020404" pitchFamily="49" charset="0"/>
                <a:ea typeface="MS PGothic" panose="020B0600070205080204" pitchFamily="34" charset="-128"/>
              </a:rPr>
              <a:t>) || M)] ]</a:t>
            </a:r>
          </a:p>
          <a:p>
            <a:pPr lvl="1">
              <a:lnSpc>
                <a:spcPct val="90000"/>
              </a:lnSpc>
            </a:pPr>
            <a:r>
              <a:rPr lang="en-AU" altLang="it-IT" sz="2400" dirty="0">
                <a:ea typeface="MS PGothic" panose="020B0600070205080204" pitchFamily="34" charset="-128"/>
              </a:rPr>
              <a:t>where </a:t>
            </a:r>
            <a:r>
              <a:rPr lang="en-AU" altLang="it-IT" sz="2400" dirty="0">
                <a:latin typeface="Courier New" panose="02070309020205020404" pitchFamily="49" charset="0"/>
                <a:ea typeface="MS PGothic" panose="020B0600070205080204" pitchFamily="34" charset="-128"/>
                <a:cs typeface="Courier New" panose="02070309020205020404" pitchFamily="49" charset="0"/>
              </a:rPr>
              <a:t>K</a:t>
            </a:r>
            <a:r>
              <a:rPr lang="en-AU" altLang="it-IT" sz="2400" baseline="30000" dirty="0">
                <a:latin typeface="Courier New" panose="02070309020205020404" pitchFamily="49" charset="0"/>
                <a:ea typeface="MS PGothic" panose="020B0600070205080204" pitchFamily="34" charset="-128"/>
                <a:cs typeface="Courier New" panose="02070309020205020404" pitchFamily="49" charset="0"/>
              </a:rPr>
              <a:t>+</a:t>
            </a:r>
            <a:r>
              <a:rPr lang="en-AU" altLang="it-IT" sz="2400" dirty="0">
                <a:latin typeface="Courier New" panose="02070309020205020404" pitchFamily="49" charset="0"/>
                <a:ea typeface="MS PGothic" panose="020B0600070205080204" pitchFamily="34" charset="-128"/>
                <a:cs typeface="Courier New" panose="02070309020205020404" pitchFamily="49" charset="0"/>
              </a:rPr>
              <a:t> </a:t>
            </a:r>
            <a:r>
              <a:rPr lang="en-AU" altLang="it-IT" sz="2400" dirty="0">
                <a:ea typeface="MS PGothic" panose="020B0600070205080204" pitchFamily="34" charset="-128"/>
              </a:rPr>
              <a:t>is the key padded out to size </a:t>
            </a:r>
          </a:p>
          <a:p>
            <a:pPr lvl="1">
              <a:lnSpc>
                <a:spcPct val="90000"/>
              </a:lnSpc>
            </a:pPr>
            <a:r>
              <a:rPr lang="en-AU" altLang="it-IT" sz="2400" dirty="0" err="1">
                <a:latin typeface="Courier New" panose="02070309020205020404" pitchFamily="49" charset="0"/>
                <a:ea typeface="MS PGothic" panose="020B0600070205080204" pitchFamily="34" charset="-128"/>
              </a:rPr>
              <a:t>opad</a:t>
            </a:r>
            <a:r>
              <a:rPr lang="en-AU" altLang="it-IT" sz="2400" dirty="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ipad</a:t>
            </a:r>
            <a:r>
              <a:rPr lang="en-AU" altLang="it-IT" sz="2400" dirty="0">
                <a:latin typeface="Courier New" panose="02070309020205020404" pitchFamily="49" charset="0"/>
                <a:ea typeface="MS PGothic" panose="020B0600070205080204" pitchFamily="34" charset="-128"/>
              </a:rPr>
              <a:t> </a:t>
            </a:r>
            <a:r>
              <a:rPr lang="en-AU" altLang="it-IT" sz="2400" dirty="0">
                <a:ea typeface="MS PGothic" panose="020B0600070205080204" pitchFamily="34" charset="-128"/>
              </a:rPr>
              <a:t>are specified padding constants </a:t>
            </a:r>
          </a:p>
          <a:p>
            <a:pPr>
              <a:lnSpc>
                <a:spcPct val="90000"/>
              </a:lnSpc>
            </a:pPr>
            <a:r>
              <a:rPr lang="en-AU" altLang="it-IT" sz="2800" dirty="0">
                <a:ea typeface="MS PGothic" panose="020B0600070205080204" pitchFamily="34" charset="-128"/>
              </a:rPr>
              <a:t>overhead is just 3 more hash calculations than the message needs alone</a:t>
            </a:r>
          </a:p>
          <a:p>
            <a:pPr>
              <a:lnSpc>
                <a:spcPct val="90000"/>
              </a:lnSpc>
            </a:pPr>
            <a:r>
              <a:rPr lang="en-AU" altLang="it-IT" sz="2800" dirty="0">
                <a:ea typeface="MS PGothic" panose="020B0600070205080204" pitchFamily="34" charset="-128"/>
              </a:rPr>
              <a:t>any hash function can be used</a:t>
            </a:r>
          </a:p>
          <a:p>
            <a:pPr lvl="1">
              <a:lnSpc>
                <a:spcPct val="90000"/>
              </a:lnSpc>
            </a:pPr>
            <a:r>
              <a:rPr lang="en-AU" altLang="it-IT" sz="2400" dirty="0" err="1">
                <a:ea typeface="MS PGothic" panose="020B0600070205080204" pitchFamily="34" charset="-128"/>
              </a:rPr>
              <a:t>eg.</a:t>
            </a:r>
            <a:r>
              <a:rPr lang="en-AU" altLang="it-IT" sz="2400" dirty="0">
                <a:ea typeface="MS PGothic" panose="020B0600070205080204" pitchFamily="34" charset="-128"/>
              </a:rPr>
              <a:t> MD5, SHA-1, RIPEMD-160, Whirlpool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7AB53BA1-545B-47D7-A8C9-1F42C41F9E15}"/>
              </a:ext>
            </a:extLst>
          </p:cNvPr>
          <p:cNvSpPr>
            <a:spLocks noGrp="1" noChangeArrowheads="1"/>
          </p:cNvSpPr>
          <p:nvPr>
            <p:ph type="title"/>
          </p:nvPr>
        </p:nvSpPr>
        <p:spPr>
          <a:xfrm>
            <a:off x="1524000" y="228600"/>
            <a:ext cx="3276600" cy="6172200"/>
          </a:xfrm>
        </p:spPr>
        <p:txBody>
          <a:bodyPr/>
          <a:lstStyle/>
          <a:p>
            <a:r>
              <a:rPr lang="en-US" altLang="it-IT">
                <a:ea typeface="MS PGothic" panose="020B0600070205080204" pitchFamily="34" charset="-128"/>
              </a:rPr>
              <a:t>HMAC Overview</a:t>
            </a:r>
            <a:endParaRPr lang="en-AU" altLang="it-IT">
              <a:ea typeface="MS PGothic" panose="020B0600070205080204" pitchFamily="34" charset="-128"/>
            </a:endParaRPr>
          </a:p>
        </p:txBody>
      </p:sp>
      <p:pic>
        <p:nvPicPr>
          <p:cNvPr id="19459" name="Picture 3">
            <a:extLst>
              <a:ext uri="{FF2B5EF4-FFF2-40B4-BE49-F238E27FC236}">
                <a16:creationId xmlns:a16="http://schemas.microsoft.com/office/drawing/2014/main" id="{FD6710DE-4BBE-4FB5-8383-DF0B356FA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28601"/>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F9CB-1E5C-4AAB-43DE-0F95541A8718}"/>
              </a:ext>
            </a:extLst>
          </p:cNvPr>
          <p:cNvSpPr>
            <a:spLocks noGrp="1"/>
          </p:cNvSpPr>
          <p:nvPr>
            <p:ph type="title"/>
          </p:nvPr>
        </p:nvSpPr>
        <p:spPr/>
        <p:txBody>
          <a:bodyPr/>
          <a:lstStyle/>
          <a:p>
            <a:r>
              <a:rPr lang="en-US" dirty="0"/>
              <a:t>Cryptographic hash functions</a:t>
            </a:r>
            <a:endParaRPr lang="it-IT" dirty="0"/>
          </a:p>
        </p:txBody>
      </p:sp>
      <p:sp>
        <p:nvSpPr>
          <p:cNvPr id="3" name="Text Placeholder 2">
            <a:extLst>
              <a:ext uri="{FF2B5EF4-FFF2-40B4-BE49-F238E27FC236}">
                <a16:creationId xmlns:a16="http://schemas.microsoft.com/office/drawing/2014/main" id="{65A0AA7A-B120-6EB2-45ED-7680B47464E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9180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dirty="0">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dirty="0">
                <a:latin typeface="Courier New" panose="02070309020205020404" pitchFamily="49" charset="0"/>
              </a:rPr>
              <a:t>h = H(M)</a:t>
            </a:r>
            <a:r>
              <a:rPr lang="en-AU" altLang="it-IT" dirty="0"/>
              <a:t> </a:t>
            </a:r>
          </a:p>
          <a:p>
            <a:pPr eaLnBrk="1" hangingPunct="1">
              <a:buFont typeface="Wingdings" panose="05000000000000000000" pitchFamily="2" charset="2"/>
              <a:buChar char="Ø"/>
            </a:pPr>
            <a:r>
              <a:rPr lang="en-AU" altLang="it-IT" dirty="0">
                <a:ea typeface="MS PGothic" panose="020B0600070205080204" pitchFamily="34" charset="-128"/>
              </a:rPr>
              <a:t>usually assume hash algorithm is public</a:t>
            </a:r>
          </a:p>
          <a:p>
            <a:pPr eaLnBrk="1" hangingPunct="1">
              <a:buFont typeface="Wingdings" panose="05000000000000000000" pitchFamily="2" charset="2"/>
              <a:buChar char="Ø"/>
            </a:pPr>
            <a:r>
              <a:rPr lang="en-US" altLang="it-IT" dirty="0">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dirty="0">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dirty="0"/>
              <a:t>computationally infeasible to find data mapping to specific hash (one-way property)</a:t>
            </a:r>
          </a:p>
          <a:p>
            <a:pPr lvl="1" eaLnBrk="1" hangingPunct="1">
              <a:buFont typeface="Wingdings" panose="05000000000000000000" pitchFamily="2" charset="2"/>
              <a:buChar char="l"/>
            </a:pPr>
            <a:r>
              <a:rPr lang="en-US" altLang="it-IT" dirty="0"/>
              <a:t>computationally infeasible to find two data to same hash (collision-free property)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7882</Words>
  <Application>Microsoft Office PowerPoint</Application>
  <PresentationFormat>Widescreen</PresentationFormat>
  <Paragraphs>507</Paragraphs>
  <Slides>40</Slides>
  <Notes>29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ＭＳ Ｐゴシック</vt:lpstr>
      <vt:lpstr>ＭＳ Ｐゴシック</vt:lpstr>
      <vt:lpstr>Arial</vt:lpstr>
      <vt:lpstr>Calibri</vt:lpstr>
      <vt:lpstr>Courier New</vt:lpstr>
      <vt:lpstr>Times-Roman</vt:lpstr>
      <vt:lpstr>Wingdings</vt:lpstr>
      <vt:lpstr>Tema di Office</vt:lpstr>
      <vt:lpstr>Document</vt:lpstr>
      <vt:lpstr>PowerPoint Presentation</vt:lpstr>
      <vt:lpstr>Cryptographic hash functions</vt:lpstr>
      <vt:lpstr>Cryptographic Hash Function</vt:lpstr>
      <vt:lpstr>Cryptographic Hash Functions</vt:lpstr>
      <vt:lpstr>Hash Function Requirements</vt:lpstr>
      <vt:lpstr>Hash Functions &amp; Message Authent-ication</vt:lpstr>
      <vt:lpstr>Other Hash Function Uses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Length Extension Attacks</vt:lpstr>
      <vt:lpstr>HMAC</vt:lpstr>
      <vt:lpstr>HMAC Overview</vt:lpstr>
      <vt:lpstr>Case study: the SHAttered attack</vt:lpstr>
      <vt:lpstr>Issue</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42</cp:revision>
  <dcterms:created xsi:type="dcterms:W3CDTF">2009-08-27T01:34:46Z</dcterms:created>
  <dcterms:modified xsi:type="dcterms:W3CDTF">2024-03-10T20:31:05Z</dcterms:modified>
</cp:coreProperties>
</file>